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9"/>
  </p:notesMasterIdLst>
  <p:handoutMasterIdLst>
    <p:handoutMasterId r:id="rId10"/>
  </p:handoutMasterIdLst>
  <p:sldIdLst>
    <p:sldId id="621" r:id="rId2"/>
    <p:sldId id="3090" r:id="rId3"/>
    <p:sldId id="3136" r:id="rId4"/>
    <p:sldId id="363" r:id="rId5"/>
    <p:sldId id="3147" r:id="rId6"/>
    <p:sldId id="3146" r:id="rId7"/>
    <p:sldId id="6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FA576B1D-C134-4399-9173-D5F7CD8CC5EA}">
          <p14:sldIdLst>
            <p14:sldId id="621"/>
            <p14:sldId id="3090"/>
            <p14:sldId id="3136"/>
            <p14:sldId id="363"/>
            <p14:sldId id="3147"/>
            <p14:sldId id="3146"/>
            <p14:sldId id="6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g1,B (pgt)" initials="G(" lastIdx="1" clrIdx="0">
    <p:extLst>
      <p:ext uri="{19B8F6BF-5375-455C-9EA6-DF929625EA0E}">
        <p15:presenceInfo xmlns:p15="http://schemas.microsoft.com/office/powerpoint/2012/main" userId="S-1-5-21-70982057-922121612-1704399178-367869" providerId="AD"/>
      </p:ext>
    </p:extLst>
  </p:cmAuthor>
  <p:cmAuthor id="2" name="Benny's HP Laptop" initials="BHL" lastIdx="1" clrIdx="1">
    <p:extLst>
      <p:ext uri="{19B8F6BF-5375-455C-9EA6-DF929625EA0E}">
        <p15:presenceInfo xmlns:p15="http://schemas.microsoft.com/office/powerpoint/2012/main" userId="d31bfdb368a789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93323" autoAdjust="0"/>
  </p:normalViewPr>
  <p:slideViewPr>
    <p:cSldViewPr snapToGrid="0">
      <p:cViewPr varScale="1">
        <p:scale>
          <a:sx n="93" d="100"/>
          <a:sy n="93" d="100"/>
        </p:scale>
        <p:origin x="23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01682"/>
    </p:cViewPr>
  </p:sorter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B9EAC-6DCF-8043-88FC-4BC842EE0F66}" type="doc">
      <dgm:prSet loTypeId="urn:microsoft.com/office/officeart/2005/8/layout/process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77A655-F739-8F45-AFB0-6FC6373D5A02}">
      <dgm:prSet phldrT="[Text]"/>
      <dgm:spPr/>
      <dgm:t>
        <a:bodyPr/>
        <a:lstStyle/>
        <a:p>
          <a:r>
            <a:rPr lang="en-US" dirty="0"/>
            <a:t>2000 - 2010</a:t>
          </a:r>
        </a:p>
      </dgm:t>
    </dgm:pt>
    <dgm:pt modelId="{12FD66D9-27A0-8845-B72A-5C38149B5BC4}" type="parTrans" cxnId="{11CAA398-57AF-FC41-A2EA-057710A4949E}">
      <dgm:prSet/>
      <dgm:spPr/>
      <dgm:t>
        <a:bodyPr/>
        <a:lstStyle/>
        <a:p>
          <a:endParaRPr lang="en-US"/>
        </a:p>
      </dgm:t>
    </dgm:pt>
    <dgm:pt modelId="{A7E69046-94D4-A14F-A172-ACE06CDF292E}" type="sibTrans" cxnId="{11CAA398-57AF-FC41-A2EA-057710A4949E}">
      <dgm:prSet/>
      <dgm:spPr/>
      <dgm:t>
        <a:bodyPr/>
        <a:lstStyle/>
        <a:p>
          <a:endParaRPr lang="en-US"/>
        </a:p>
      </dgm:t>
    </dgm:pt>
    <dgm:pt modelId="{0C4129B9-B30A-D944-B3B0-136E0F2B8CB4}">
      <dgm:prSet phldrT="[Text]" custT="1"/>
      <dgm:spPr/>
      <dgm:t>
        <a:bodyPr/>
        <a:lstStyle/>
        <a:p>
          <a:r>
            <a:rPr lang="en-US" sz="2000" dirty="0"/>
            <a:t>40% </a:t>
          </a:r>
          <a:r>
            <a:rPr lang="en-US" sz="2000"/>
            <a:t>of EU companies offshored to some extent</a:t>
          </a:r>
          <a:endParaRPr lang="en-US" sz="2000" dirty="0"/>
        </a:p>
      </dgm:t>
    </dgm:pt>
    <dgm:pt modelId="{E28EDB66-DC73-2A40-A4C2-917DE579EC41}" type="parTrans" cxnId="{2569513A-3D98-5D4D-A796-74BED4CE0273}">
      <dgm:prSet/>
      <dgm:spPr/>
      <dgm:t>
        <a:bodyPr/>
        <a:lstStyle/>
        <a:p>
          <a:endParaRPr lang="en-US"/>
        </a:p>
      </dgm:t>
    </dgm:pt>
    <dgm:pt modelId="{657DC6F4-23CC-3041-B318-3A43B7AA019A}" type="sibTrans" cxnId="{2569513A-3D98-5D4D-A796-74BED4CE0273}">
      <dgm:prSet/>
      <dgm:spPr/>
      <dgm:t>
        <a:bodyPr/>
        <a:lstStyle/>
        <a:p>
          <a:endParaRPr lang="en-US"/>
        </a:p>
      </dgm:t>
    </dgm:pt>
    <dgm:pt modelId="{C747365C-8391-C24D-A0D2-8B2AA877038B}">
      <dgm:prSet phldrT="[Text]"/>
      <dgm:spPr/>
      <dgm:t>
        <a:bodyPr/>
        <a:lstStyle/>
        <a:p>
          <a:r>
            <a:rPr lang="en-US" dirty="0"/>
            <a:t>2011 - 2015</a:t>
          </a:r>
        </a:p>
      </dgm:t>
    </dgm:pt>
    <dgm:pt modelId="{DA218F61-9759-3440-9FD9-0402B1EC5723}" type="parTrans" cxnId="{9543425C-B7E6-D34E-83A5-268387F6026F}">
      <dgm:prSet/>
      <dgm:spPr/>
      <dgm:t>
        <a:bodyPr/>
        <a:lstStyle/>
        <a:p>
          <a:endParaRPr lang="en-US"/>
        </a:p>
      </dgm:t>
    </dgm:pt>
    <dgm:pt modelId="{D4520786-A744-9143-81CB-0765DDC4062B}" type="sibTrans" cxnId="{9543425C-B7E6-D34E-83A5-268387F6026F}">
      <dgm:prSet/>
      <dgm:spPr/>
      <dgm:t>
        <a:bodyPr/>
        <a:lstStyle/>
        <a:p>
          <a:endParaRPr lang="en-US"/>
        </a:p>
      </dgm:t>
    </dgm:pt>
    <dgm:pt modelId="{9F4C1E16-FFE0-6D43-9240-18041337E204}">
      <dgm:prSet phldrT="[Text]" custT="1"/>
      <dgm:spPr/>
      <dgm:t>
        <a:bodyPr/>
        <a:lstStyle/>
        <a:p>
          <a:r>
            <a:rPr lang="en-US" sz="2000" dirty="0"/>
            <a:t>The bleeding stopped</a:t>
          </a:r>
        </a:p>
      </dgm:t>
    </dgm:pt>
    <dgm:pt modelId="{B313B06C-8143-8E4E-9B01-8293EDC1DFFE}" type="parTrans" cxnId="{0602BC75-0E90-4340-B340-D467515CD982}">
      <dgm:prSet/>
      <dgm:spPr/>
      <dgm:t>
        <a:bodyPr/>
        <a:lstStyle/>
        <a:p>
          <a:endParaRPr lang="en-US"/>
        </a:p>
      </dgm:t>
    </dgm:pt>
    <dgm:pt modelId="{4DDFE462-F7D9-8F43-A825-9E5DA9BB4CD5}" type="sibTrans" cxnId="{0602BC75-0E90-4340-B340-D467515CD982}">
      <dgm:prSet/>
      <dgm:spPr/>
      <dgm:t>
        <a:bodyPr/>
        <a:lstStyle/>
        <a:p>
          <a:endParaRPr lang="en-US"/>
        </a:p>
      </dgm:t>
    </dgm:pt>
    <dgm:pt modelId="{C778402D-C43B-AE48-87CF-6D0DF198C3DE}">
      <dgm:prSet phldrT="[Text]"/>
      <dgm:spPr/>
      <dgm:t>
        <a:bodyPr/>
        <a:lstStyle/>
        <a:p>
          <a:r>
            <a:rPr lang="en-US" dirty="0"/>
            <a:t>From 2015 onwards</a:t>
          </a:r>
        </a:p>
      </dgm:t>
    </dgm:pt>
    <dgm:pt modelId="{199D11C4-6A0E-814A-9D76-27B60E8DB14F}" type="parTrans" cxnId="{F777C4F0-A03D-8046-9E18-0BC25DFA2999}">
      <dgm:prSet/>
      <dgm:spPr/>
      <dgm:t>
        <a:bodyPr/>
        <a:lstStyle/>
        <a:p>
          <a:endParaRPr lang="en-US"/>
        </a:p>
      </dgm:t>
    </dgm:pt>
    <dgm:pt modelId="{1383A1C8-28BB-F54B-B939-2EF248DA262A}" type="sibTrans" cxnId="{F777C4F0-A03D-8046-9E18-0BC25DFA2999}">
      <dgm:prSet/>
      <dgm:spPr/>
      <dgm:t>
        <a:bodyPr/>
        <a:lstStyle/>
        <a:p>
          <a:endParaRPr lang="en-US"/>
        </a:p>
      </dgm:t>
    </dgm:pt>
    <dgm:pt modelId="{5FEA1CEC-1D18-6749-883A-B2E4C9FD8692}">
      <dgm:prSet phldrT="[Text]" custT="1"/>
      <dgm:spPr/>
      <dgm:t>
        <a:bodyPr/>
        <a:lstStyle/>
        <a:p>
          <a:r>
            <a:rPr lang="en-US" sz="2000" dirty="0"/>
            <a:t>Reshoring starts</a:t>
          </a:r>
        </a:p>
      </dgm:t>
    </dgm:pt>
    <dgm:pt modelId="{F8CB07A7-2DB6-D443-9BEC-C7CB56602E95}" type="parTrans" cxnId="{E05536F7-C810-6147-BE8F-90E76B767D79}">
      <dgm:prSet/>
      <dgm:spPr/>
      <dgm:t>
        <a:bodyPr/>
        <a:lstStyle/>
        <a:p>
          <a:endParaRPr lang="en-US"/>
        </a:p>
      </dgm:t>
    </dgm:pt>
    <dgm:pt modelId="{D6A0BF6B-5A71-294E-820B-DABDFDE2B695}" type="sibTrans" cxnId="{E05536F7-C810-6147-BE8F-90E76B767D79}">
      <dgm:prSet/>
      <dgm:spPr/>
      <dgm:t>
        <a:bodyPr/>
        <a:lstStyle/>
        <a:p>
          <a:endParaRPr lang="en-US"/>
        </a:p>
      </dgm:t>
    </dgm:pt>
    <dgm:pt modelId="{5652C2BA-EF74-BC4D-AC16-06B6EE151955}">
      <dgm:prSet phldrT="[Text]"/>
      <dgm:spPr/>
      <dgm:t>
        <a:bodyPr/>
        <a:lstStyle/>
        <a:p>
          <a:endParaRPr lang="en-US" dirty="0"/>
        </a:p>
      </dgm:t>
    </dgm:pt>
    <dgm:pt modelId="{D27E5D19-2829-FF49-B7E4-4A1715965F56}" type="parTrans" cxnId="{C92BA637-8D24-7D4F-A2D7-A32CB23FF8EE}">
      <dgm:prSet/>
      <dgm:spPr/>
      <dgm:t>
        <a:bodyPr/>
        <a:lstStyle/>
        <a:p>
          <a:endParaRPr lang="en-US"/>
        </a:p>
      </dgm:t>
    </dgm:pt>
    <dgm:pt modelId="{AB9F1211-7A47-CE40-8324-E2B262697731}" type="sibTrans" cxnId="{C92BA637-8D24-7D4F-A2D7-A32CB23FF8EE}">
      <dgm:prSet/>
      <dgm:spPr/>
      <dgm:t>
        <a:bodyPr/>
        <a:lstStyle/>
        <a:p>
          <a:endParaRPr lang="en-US"/>
        </a:p>
      </dgm:t>
    </dgm:pt>
    <dgm:pt modelId="{2A512958-30C0-0D45-B360-CB730E2E8778}">
      <dgm:prSet phldrT="[Text]" custT="1"/>
      <dgm:spPr/>
      <dgm:t>
        <a:bodyPr/>
        <a:lstStyle/>
        <a:p>
          <a:r>
            <a:rPr lang="en-US" sz="2000" dirty="0"/>
            <a:t> “Costs” changes</a:t>
          </a:r>
        </a:p>
      </dgm:t>
    </dgm:pt>
    <dgm:pt modelId="{64E7DA65-7DCF-C243-A89D-4BB0AD09EEFC}" type="parTrans" cxnId="{1015AABE-FA99-214E-9B51-1EC1180D31D1}">
      <dgm:prSet/>
      <dgm:spPr/>
      <dgm:t>
        <a:bodyPr/>
        <a:lstStyle/>
        <a:p>
          <a:endParaRPr lang="en-US"/>
        </a:p>
      </dgm:t>
    </dgm:pt>
    <dgm:pt modelId="{B3EC6F09-3468-224F-B23F-3B3C6D8F7BF7}" type="sibTrans" cxnId="{1015AABE-FA99-214E-9B51-1EC1180D31D1}">
      <dgm:prSet/>
      <dgm:spPr/>
      <dgm:t>
        <a:bodyPr/>
        <a:lstStyle/>
        <a:p>
          <a:endParaRPr lang="en-US"/>
        </a:p>
      </dgm:t>
    </dgm:pt>
    <dgm:pt modelId="{62EA6AD1-0C29-7042-A9A9-F64652A40D3D}">
      <dgm:prSet phldrT="[Text]" custT="1"/>
      <dgm:spPr/>
      <dgm:t>
        <a:bodyPr/>
        <a:lstStyle/>
        <a:p>
          <a:r>
            <a:rPr lang="en-US" sz="2000" dirty="0"/>
            <a:t>Huge potential</a:t>
          </a:r>
        </a:p>
      </dgm:t>
    </dgm:pt>
    <dgm:pt modelId="{47DCD13E-48F0-D940-9608-F8B22D30492A}" type="parTrans" cxnId="{F2A91136-748E-DB43-A2AE-A1E45BBAC48B}">
      <dgm:prSet/>
      <dgm:spPr/>
      <dgm:t>
        <a:bodyPr/>
        <a:lstStyle/>
        <a:p>
          <a:endParaRPr lang="en-US"/>
        </a:p>
      </dgm:t>
    </dgm:pt>
    <dgm:pt modelId="{68612D74-7382-5C48-BAF0-7922FA626AA2}" type="sibTrans" cxnId="{F2A91136-748E-DB43-A2AE-A1E45BBAC48B}">
      <dgm:prSet/>
      <dgm:spPr/>
      <dgm:t>
        <a:bodyPr/>
        <a:lstStyle/>
        <a:p>
          <a:endParaRPr lang="en-US"/>
        </a:p>
      </dgm:t>
    </dgm:pt>
    <dgm:pt modelId="{6B7EC1D6-C1CB-AD44-A939-93BFFBE6AD68}">
      <dgm:prSet phldrT="[Text]" custT="1"/>
      <dgm:spPr/>
      <dgm:t>
        <a:bodyPr/>
        <a:lstStyle/>
        <a:p>
          <a:r>
            <a:rPr lang="en-US" sz="2000" dirty="0"/>
            <a:t>Policy:</a:t>
          </a:r>
        </a:p>
      </dgm:t>
    </dgm:pt>
    <dgm:pt modelId="{DA77F70A-8DB7-D246-82A8-5679FE333998}" type="parTrans" cxnId="{61F9A25D-5837-E24C-9E2A-3B3060C9A0DB}">
      <dgm:prSet/>
      <dgm:spPr/>
      <dgm:t>
        <a:bodyPr/>
        <a:lstStyle/>
        <a:p>
          <a:endParaRPr lang="en-US"/>
        </a:p>
      </dgm:t>
    </dgm:pt>
    <dgm:pt modelId="{18A936AE-BF3F-F945-8D6C-8686D49375FA}" type="sibTrans" cxnId="{61F9A25D-5837-E24C-9E2A-3B3060C9A0DB}">
      <dgm:prSet/>
      <dgm:spPr/>
      <dgm:t>
        <a:bodyPr/>
        <a:lstStyle/>
        <a:p>
          <a:endParaRPr lang="en-US"/>
        </a:p>
      </dgm:t>
    </dgm:pt>
    <dgm:pt modelId="{DA68548E-4BFD-2E46-B963-7A13E10F5A65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  Industry target (20%)</a:t>
          </a:r>
        </a:p>
      </dgm:t>
    </dgm:pt>
    <dgm:pt modelId="{8A270A02-4D4C-DA4D-98D5-C5305B8B6595}" type="parTrans" cxnId="{A15F6E3D-4C47-5B45-8BF3-1F96E689066B}">
      <dgm:prSet/>
      <dgm:spPr/>
      <dgm:t>
        <a:bodyPr/>
        <a:lstStyle/>
        <a:p>
          <a:endParaRPr lang="en-US"/>
        </a:p>
      </dgm:t>
    </dgm:pt>
    <dgm:pt modelId="{1C0EDF12-F668-8445-8F96-FB21C365E39B}" type="sibTrans" cxnId="{A15F6E3D-4C47-5B45-8BF3-1F96E689066B}">
      <dgm:prSet/>
      <dgm:spPr/>
      <dgm:t>
        <a:bodyPr/>
        <a:lstStyle/>
        <a:p>
          <a:endParaRPr lang="en-US"/>
        </a:p>
      </dgm:t>
    </dgm:pt>
    <dgm:pt modelId="{8113FC5D-C143-D64E-AA98-4257591CEFB2}">
      <dgm:prSet phldrT="[Text]"/>
      <dgm:spPr/>
      <dgm:t>
        <a:bodyPr/>
        <a:lstStyle/>
        <a:p>
          <a:r>
            <a:rPr lang="en-US" dirty="0"/>
            <a:t>From 2020 onwards</a:t>
          </a:r>
        </a:p>
      </dgm:t>
    </dgm:pt>
    <dgm:pt modelId="{AA2A85E4-646F-0148-8D23-F8F3EA6D65F9}" type="parTrans" cxnId="{8B576565-8E2F-954D-A100-BCFF041E16E6}">
      <dgm:prSet/>
      <dgm:spPr/>
      <dgm:t>
        <a:bodyPr/>
        <a:lstStyle/>
        <a:p>
          <a:endParaRPr lang="en-GB"/>
        </a:p>
      </dgm:t>
    </dgm:pt>
    <dgm:pt modelId="{CCB2A9FB-F555-494F-BE48-0A0CB62291BF}" type="sibTrans" cxnId="{8B576565-8E2F-954D-A100-BCFF041E16E6}">
      <dgm:prSet/>
      <dgm:spPr/>
      <dgm:t>
        <a:bodyPr/>
        <a:lstStyle/>
        <a:p>
          <a:endParaRPr lang="en-GB"/>
        </a:p>
      </dgm:t>
    </dgm:pt>
    <dgm:pt modelId="{A1E31751-7D82-4949-9F18-4062AE9EB891}">
      <dgm:prSet phldrT="[Text]"/>
      <dgm:spPr/>
      <dgm:t>
        <a:bodyPr/>
        <a:lstStyle/>
        <a:p>
          <a:r>
            <a:rPr lang="en-US" dirty="0"/>
            <a:t>Due to COVID and supply disruption</a:t>
          </a:r>
        </a:p>
      </dgm:t>
    </dgm:pt>
    <dgm:pt modelId="{C36D7BAB-AC48-D04B-AC37-6C6F8AC92FD5}" type="parTrans" cxnId="{30B38310-62A2-DD45-8228-127EEA3C3D49}">
      <dgm:prSet/>
      <dgm:spPr/>
      <dgm:t>
        <a:bodyPr/>
        <a:lstStyle/>
        <a:p>
          <a:endParaRPr lang="en-GB"/>
        </a:p>
      </dgm:t>
    </dgm:pt>
    <dgm:pt modelId="{BC31AA11-A801-0541-A00E-6506203E0D4B}" type="sibTrans" cxnId="{30B38310-62A2-DD45-8228-127EEA3C3D49}">
      <dgm:prSet/>
      <dgm:spPr/>
      <dgm:t>
        <a:bodyPr/>
        <a:lstStyle/>
        <a:p>
          <a:endParaRPr lang="en-GB"/>
        </a:p>
      </dgm:t>
    </dgm:pt>
    <dgm:pt modelId="{14F58B84-67AB-8841-86F7-0EA1821C3BB2}">
      <dgm:prSet phldrT="[Text]"/>
      <dgm:spPr/>
      <dgm:t>
        <a:bodyPr/>
        <a:lstStyle/>
        <a:p>
          <a:r>
            <a:rPr lang="en-US" dirty="0"/>
            <a:t>Acceleration</a:t>
          </a:r>
        </a:p>
      </dgm:t>
    </dgm:pt>
    <dgm:pt modelId="{0686A013-7A9C-544C-A479-AF203CAEC630}" type="parTrans" cxnId="{ECDC07BC-C0C0-E341-86C8-38ABE1027CB2}">
      <dgm:prSet/>
      <dgm:spPr/>
      <dgm:t>
        <a:bodyPr/>
        <a:lstStyle/>
        <a:p>
          <a:endParaRPr lang="en-GB"/>
        </a:p>
      </dgm:t>
    </dgm:pt>
    <dgm:pt modelId="{05DEF279-4DA6-1143-9169-88307D0AD9B9}" type="sibTrans" cxnId="{ECDC07BC-C0C0-E341-86C8-38ABE1027CB2}">
      <dgm:prSet/>
      <dgm:spPr/>
      <dgm:t>
        <a:bodyPr/>
        <a:lstStyle/>
        <a:p>
          <a:endParaRPr lang="en-GB"/>
        </a:p>
      </dgm:t>
    </dgm:pt>
    <dgm:pt modelId="{0B9C74C5-F69B-0E4E-87A9-264CD0C764C0}">
      <dgm:prSet phldrT="[Text]"/>
      <dgm:spPr/>
      <dgm:t>
        <a:bodyPr/>
        <a:lstStyle/>
        <a:p>
          <a:r>
            <a:rPr lang="en-US" dirty="0"/>
            <a:t>Consumer awareness: ‘Made in…”</a:t>
          </a:r>
        </a:p>
      </dgm:t>
    </dgm:pt>
    <dgm:pt modelId="{2C200C7C-024B-2B43-9D39-2871297AC605}" type="parTrans" cxnId="{710BEE62-7758-FE41-97CD-2A41C273C4DD}">
      <dgm:prSet/>
      <dgm:spPr/>
      <dgm:t>
        <a:bodyPr/>
        <a:lstStyle/>
        <a:p>
          <a:endParaRPr lang="en-GB"/>
        </a:p>
      </dgm:t>
    </dgm:pt>
    <dgm:pt modelId="{7DA7E576-CEBA-EC44-86B1-3AC8AB104BF6}" type="sibTrans" cxnId="{710BEE62-7758-FE41-97CD-2A41C273C4DD}">
      <dgm:prSet/>
      <dgm:spPr/>
      <dgm:t>
        <a:bodyPr/>
        <a:lstStyle/>
        <a:p>
          <a:endParaRPr lang="en-GB"/>
        </a:p>
      </dgm:t>
    </dgm:pt>
    <dgm:pt modelId="{5C497CF7-F4C1-A94D-838C-5B25F1CEDD12}">
      <dgm:prSet phldrT="[Text]" custT="1"/>
      <dgm:spPr/>
      <dgm:t>
        <a:bodyPr/>
        <a:lstStyle/>
        <a:p>
          <a:r>
            <a:rPr lang="en-US" sz="2000"/>
            <a:t>For cost reasons</a:t>
          </a:r>
          <a:endParaRPr lang="en-US" sz="2000" dirty="0"/>
        </a:p>
      </dgm:t>
    </dgm:pt>
    <dgm:pt modelId="{7F648989-879F-114D-84C7-84DA51C1B149}" type="parTrans" cxnId="{54124E60-A32F-5C4F-8B99-EBF3B3848123}">
      <dgm:prSet/>
      <dgm:spPr/>
      <dgm:t>
        <a:bodyPr/>
        <a:lstStyle/>
        <a:p>
          <a:endParaRPr lang="en-GB"/>
        </a:p>
      </dgm:t>
    </dgm:pt>
    <dgm:pt modelId="{B4F02FFE-559E-D245-AB7D-C87817DBB9CD}" type="sibTrans" cxnId="{54124E60-A32F-5C4F-8B99-EBF3B3848123}">
      <dgm:prSet/>
      <dgm:spPr/>
      <dgm:t>
        <a:bodyPr/>
        <a:lstStyle/>
        <a:p>
          <a:endParaRPr lang="en-GB"/>
        </a:p>
      </dgm:t>
    </dgm:pt>
    <dgm:pt modelId="{74E5BEA8-BFF9-1F4E-B18E-CB85091EB35E}" type="pres">
      <dgm:prSet presAssocID="{50EB9EAC-6DCF-8043-88FC-4BC842EE0F66}" presName="linearFlow" presStyleCnt="0">
        <dgm:presLayoutVars>
          <dgm:dir/>
          <dgm:animLvl val="lvl"/>
          <dgm:resizeHandles val="exact"/>
        </dgm:presLayoutVars>
      </dgm:prSet>
      <dgm:spPr/>
    </dgm:pt>
    <dgm:pt modelId="{7F946F86-2BA5-764B-BC88-421FD81187C2}" type="pres">
      <dgm:prSet presAssocID="{AA77A655-F739-8F45-AFB0-6FC6373D5A02}" presName="composite" presStyleCnt="0"/>
      <dgm:spPr/>
    </dgm:pt>
    <dgm:pt modelId="{B8FA9A18-B130-FE44-B075-264FD4787D5D}" type="pres">
      <dgm:prSet presAssocID="{AA77A655-F739-8F45-AFB0-6FC6373D5A0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F048A1-2247-CC4D-98A0-35925438111E}" type="pres">
      <dgm:prSet presAssocID="{AA77A655-F739-8F45-AFB0-6FC6373D5A02}" presName="parSh" presStyleLbl="node1" presStyleIdx="0" presStyleCnt="4"/>
      <dgm:spPr/>
    </dgm:pt>
    <dgm:pt modelId="{F27239AF-3718-934D-AB38-C204D13FC440}" type="pres">
      <dgm:prSet presAssocID="{AA77A655-F739-8F45-AFB0-6FC6373D5A02}" presName="desTx" presStyleLbl="fgAcc1" presStyleIdx="0" presStyleCnt="4">
        <dgm:presLayoutVars>
          <dgm:bulletEnabled val="1"/>
        </dgm:presLayoutVars>
      </dgm:prSet>
      <dgm:spPr/>
    </dgm:pt>
    <dgm:pt modelId="{5EA94B0E-8265-7B44-AC44-06D208665840}" type="pres">
      <dgm:prSet presAssocID="{A7E69046-94D4-A14F-A172-ACE06CDF292E}" presName="sibTrans" presStyleLbl="sibTrans2D1" presStyleIdx="0" presStyleCnt="3"/>
      <dgm:spPr/>
    </dgm:pt>
    <dgm:pt modelId="{9C7435E9-E114-F143-8AD2-4DC9E9411E5B}" type="pres">
      <dgm:prSet presAssocID="{A7E69046-94D4-A14F-A172-ACE06CDF292E}" presName="connTx" presStyleLbl="sibTrans2D1" presStyleIdx="0" presStyleCnt="3"/>
      <dgm:spPr/>
    </dgm:pt>
    <dgm:pt modelId="{863B407C-25CC-4A4F-A659-9B19A95D5187}" type="pres">
      <dgm:prSet presAssocID="{C747365C-8391-C24D-A0D2-8B2AA877038B}" presName="composite" presStyleCnt="0"/>
      <dgm:spPr/>
    </dgm:pt>
    <dgm:pt modelId="{647FA343-0AD4-374A-B392-17EFFD77BDF8}" type="pres">
      <dgm:prSet presAssocID="{C747365C-8391-C24D-A0D2-8B2AA877038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0435D0-613F-A045-AC38-4A4C375A7201}" type="pres">
      <dgm:prSet presAssocID="{C747365C-8391-C24D-A0D2-8B2AA877038B}" presName="parSh" presStyleLbl="node1" presStyleIdx="1" presStyleCnt="4"/>
      <dgm:spPr/>
    </dgm:pt>
    <dgm:pt modelId="{0763430B-7828-EF43-83E6-1F0B6ACE9C79}" type="pres">
      <dgm:prSet presAssocID="{C747365C-8391-C24D-A0D2-8B2AA877038B}" presName="desTx" presStyleLbl="fgAcc1" presStyleIdx="1" presStyleCnt="4">
        <dgm:presLayoutVars>
          <dgm:bulletEnabled val="1"/>
        </dgm:presLayoutVars>
      </dgm:prSet>
      <dgm:spPr/>
    </dgm:pt>
    <dgm:pt modelId="{A15069E5-09A3-FB48-9442-A3B9F9A91FE0}" type="pres">
      <dgm:prSet presAssocID="{D4520786-A744-9143-81CB-0765DDC4062B}" presName="sibTrans" presStyleLbl="sibTrans2D1" presStyleIdx="1" presStyleCnt="3"/>
      <dgm:spPr/>
    </dgm:pt>
    <dgm:pt modelId="{74F91236-8DEE-AC4C-A391-445FC043EC8E}" type="pres">
      <dgm:prSet presAssocID="{D4520786-A744-9143-81CB-0765DDC4062B}" presName="connTx" presStyleLbl="sibTrans2D1" presStyleIdx="1" presStyleCnt="3"/>
      <dgm:spPr/>
    </dgm:pt>
    <dgm:pt modelId="{A37FA4F4-2A58-0C4A-9F61-D5663123F17C}" type="pres">
      <dgm:prSet presAssocID="{C778402D-C43B-AE48-87CF-6D0DF198C3DE}" presName="composite" presStyleCnt="0"/>
      <dgm:spPr/>
    </dgm:pt>
    <dgm:pt modelId="{C6C16D4E-B302-8A4D-9E75-306FD923D91C}" type="pres">
      <dgm:prSet presAssocID="{C778402D-C43B-AE48-87CF-6D0DF198C3D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37FCA5-D940-B649-BE33-B00BE9701E44}" type="pres">
      <dgm:prSet presAssocID="{C778402D-C43B-AE48-87CF-6D0DF198C3DE}" presName="parSh" presStyleLbl="node1" presStyleIdx="2" presStyleCnt="4"/>
      <dgm:spPr/>
    </dgm:pt>
    <dgm:pt modelId="{BCE0D306-6BC1-A14B-AC86-527180E0CF74}" type="pres">
      <dgm:prSet presAssocID="{C778402D-C43B-AE48-87CF-6D0DF198C3DE}" presName="desTx" presStyleLbl="fgAcc1" presStyleIdx="2" presStyleCnt="4">
        <dgm:presLayoutVars>
          <dgm:bulletEnabled val="1"/>
        </dgm:presLayoutVars>
      </dgm:prSet>
      <dgm:spPr/>
    </dgm:pt>
    <dgm:pt modelId="{41BE7264-36CB-414A-83D9-041439FED542}" type="pres">
      <dgm:prSet presAssocID="{1383A1C8-28BB-F54B-B939-2EF248DA262A}" presName="sibTrans" presStyleLbl="sibTrans2D1" presStyleIdx="2" presStyleCnt="3"/>
      <dgm:spPr/>
    </dgm:pt>
    <dgm:pt modelId="{B08A31EE-239A-0B46-A835-788CF632D02F}" type="pres">
      <dgm:prSet presAssocID="{1383A1C8-28BB-F54B-B939-2EF248DA262A}" presName="connTx" presStyleLbl="sibTrans2D1" presStyleIdx="2" presStyleCnt="3"/>
      <dgm:spPr/>
    </dgm:pt>
    <dgm:pt modelId="{E614CDD1-4E44-2541-9BA5-172CFC8D8839}" type="pres">
      <dgm:prSet presAssocID="{8113FC5D-C143-D64E-AA98-4257591CEFB2}" presName="composite" presStyleCnt="0"/>
      <dgm:spPr/>
    </dgm:pt>
    <dgm:pt modelId="{EE127157-B37D-DE40-936B-0469F63AC1F3}" type="pres">
      <dgm:prSet presAssocID="{8113FC5D-C143-D64E-AA98-4257591CEFB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BE5C0D-08EB-2A41-B5B0-FEE502BE8F4E}" type="pres">
      <dgm:prSet presAssocID="{8113FC5D-C143-D64E-AA98-4257591CEFB2}" presName="parSh" presStyleLbl="node1" presStyleIdx="3" presStyleCnt="4"/>
      <dgm:spPr/>
    </dgm:pt>
    <dgm:pt modelId="{918B9DD8-6C65-FA4E-9CE4-11A0AFCDCE75}" type="pres">
      <dgm:prSet presAssocID="{8113FC5D-C143-D64E-AA98-4257591CEFB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30B38310-62A2-DD45-8228-127EEA3C3D49}" srcId="{8113FC5D-C143-D64E-AA98-4257591CEFB2}" destId="{A1E31751-7D82-4949-9F18-4062AE9EB891}" srcOrd="1" destOrd="0" parTransId="{C36D7BAB-AC48-D04B-AC37-6C6F8AC92FD5}" sibTransId="{BC31AA11-A801-0541-A00E-6506203E0D4B}"/>
    <dgm:cxn modelId="{276E0616-5AC9-0048-8D3E-A0EA4B00754B}" type="presOf" srcId="{A7E69046-94D4-A14F-A172-ACE06CDF292E}" destId="{5EA94B0E-8265-7B44-AC44-06D208665840}" srcOrd="0" destOrd="0" presId="urn:microsoft.com/office/officeart/2005/8/layout/process3"/>
    <dgm:cxn modelId="{28E03C1B-7D25-7440-B5CF-806B895067CB}" type="presOf" srcId="{2A512958-30C0-0D45-B360-CB730E2E8778}" destId="{BCE0D306-6BC1-A14B-AC86-527180E0CF74}" srcOrd="0" destOrd="0" presId="urn:microsoft.com/office/officeart/2005/8/layout/process3"/>
    <dgm:cxn modelId="{7D39AC1D-B8D7-B445-A39F-21BCF55F10B4}" type="presOf" srcId="{C778402D-C43B-AE48-87CF-6D0DF198C3DE}" destId="{C6C16D4E-B302-8A4D-9E75-306FD923D91C}" srcOrd="0" destOrd="0" presId="urn:microsoft.com/office/officeart/2005/8/layout/process3"/>
    <dgm:cxn modelId="{F2A91136-748E-DB43-A2AE-A1E45BBAC48B}" srcId="{C778402D-C43B-AE48-87CF-6D0DF198C3DE}" destId="{62EA6AD1-0C29-7042-A9A9-F64652A40D3D}" srcOrd="2" destOrd="0" parTransId="{47DCD13E-48F0-D940-9608-F8B22D30492A}" sibTransId="{68612D74-7382-5C48-BAF0-7922FA626AA2}"/>
    <dgm:cxn modelId="{C92BA637-8D24-7D4F-A2D7-A32CB23FF8EE}" srcId="{8113FC5D-C143-D64E-AA98-4257591CEFB2}" destId="{5652C2BA-EF74-BC4D-AC16-06B6EE151955}" srcOrd="3" destOrd="0" parTransId="{D27E5D19-2829-FF49-B7E4-4A1715965F56}" sibTransId="{AB9F1211-7A47-CE40-8324-E2B262697731}"/>
    <dgm:cxn modelId="{2569513A-3D98-5D4D-A796-74BED4CE0273}" srcId="{AA77A655-F739-8F45-AFB0-6FC6373D5A02}" destId="{0C4129B9-B30A-D944-B3B0-136E0F2B8CB4}" srcOrd="0" destOrd="0" parTransId="{E28EDB66-DC73-2A40-A4C2-917DE579EC41}" sibTransId="{657DC6F4-23CC-3041-B318-3A43B7AA019A}"/>
    <dgm:cxn modelId="{094A333C-2F3D-614B-B355-4C07C0E5A953}" type="presOf" srcId="{0B9C74C5-F69B-0E4E-87A9-264CD0C764C0}" destId="{918B9DD8-6C65-FA4E-9CE4-11A0AFCDCE75}" srcOrd="0" destOrd="2" presId="urn:microsoft.com/office/officeart/2005/8/layout/process3"/>
    <dgm:cxn modelId="{A15F6E3D-4C47-5B45-8BF3-1F96E689066B}" srcId="{C747365C-8391-C24D-A0D2-8B2AA877038B}" destId="{DA68548E-4BFD-2E46-B963-7A13E10F5A65}" srcOrd="2" destOrd="0" parTransId="{8A270A02-4D4C-DA4D-98D5-C5305B8B6595}" sibTransId="{1C0EDF12-F668-8445-8F96-FB21C365E39B}"/>
    <dgm:cxn modelId="{3684B252-E67D-4441-9385-456B249D6291}" type="presOf" srcId="{D4520786-A744-9143-81CB-0765DDC4062B}" destId="{74F91236-8DEE-AC4C-A391-445FC043EC8E}" srcOrd="1" destOrd="0" presId="urn:microsoft.com/office/officeart/2005/8/layout/process3"/>
    <dgm:cxn modelId="{8C693856-B9E6-1646-9C6B-08ABFB1DFC18}" type="presOf" srcId="{8113FC5D-C143-D64E-AA98-4257591CEFB2}" destId="{EE127157-B37D-DE40-936B-0469F63AC1F3}" srcOrd="0" destOrd="0" presId="urn:microsoft.com/office/officeart/2005/8/layout/process3"/>
    <dgm:cxn modelId="{7103895B-4B98-634C-980B-81D52E40F3D6}" type="presOf" srcId="{A1E31751-7D82-4949-9F18-4062AE9EB891}" destId="{918B9DD8-6C65-FA4E-9CE4-11A0AFCDCE75}" srcOrd="0" destOrd="1" presId="urn:microsoft.com/office/officeart/2005/8/layout/process3"/>
    <dgm:cxn modelId="{9543425C-B7E6-D34E-83A5-268387F6026F}" srcId="{50EB9EAC-6DCF-8043-88FC-4BC842EE0F66}" destId="{C747365C-8391-C24D-A0D2-8B2AA877038B}" srcOrd="1" destOrd="0" parTransId="{DA218F61-9759-3440-9FD9-0402B1EC5723}" sibTransId="{D4520786-A744-9143-81CB-0765DDC4062B}"/>
    <dgm:cxn modelId="{61F9A25D-5837-E24C-9E2A-3B3060C9A0DB}" srcId="{C747365C-8391-C24D-A0D2-8B2AA877038B}" destId="{6B7EC1D6-C1CB-AD44-A939-93BFFBE6AD68}" srcOrd="1" destOrd="0" parTransId="{DA77F70A-8DB7-D246-82A8-5679FE333998}" sibTransId="{18A936AE-BF3F-F945-8D6C-8686D49375FA}"/>
    <dgm:cxn modelId="{54124E60-A32F-5C4F-8B99-EBF3B3848123}" srcId="{AA77A655-F739-8F45-AFB0-6FC6373D5A02}" destId="{5C497CF7-F4C1-A94D-838C-5B25F1CEDD12}" srcOrd="1" destOrd="0" parTransId="{7F648989-879F-114D-84C7-84DA51C1B149}" sibTransId="{B4F02FFE-559E-D245-AB7D-C87817DBB9CD}"/>
    <dgm:cxn modelId="{710BEE62-7758-FE41-97CD-2A41C273C4DD}" srcId="{8113FC5D-C143-D64E-AA98-4257591CEFB2}" destId="{0B9C74C5-F69B-0E4E-87A9-264CD0C764C0}" srcOrd="2" destOrd="0" parTransId="{2C200C7C-024B-2B43-9D39-2871297AC605}" sibTransId="{7DA7E576-CEBA-EC44-86B1-3AC8AB104BF6}"/>
    <dgm:cxn modelId="{8B576565-8E2F-954D-A100-BCFF041E16E6}" srcId="{50EB9EAC-6DCF-8043-88FC-4BC842EE0F66}" destId="{8113FC5D-C143-D64E-AA98-4257591CEFB2}" srcOrd="3" destOrd="0" parTransId="{AA2A85E4-646F-0148-8D23-F8F3EA6D65F9}" sibTransId="{CCB2A9FB-F555-494F-BE48-0A0CB62291BF}"/>
    <dgm:cxn modelId="{0602BC75-0E90-4340-B340-D467515CD982}" srcId="{C747365C-8391-C24D-A0D2-8B2AA877038B}" destId="{9F4C1E16-FFE0-6D43-9240-18041337E204}" srcOrd="0" destOrd="0" parTransId="{B313B06C-8143-8E4E-9B01-8293EDC1DFFE}" sibTransId="{4DDFE462-F7D9-8F43-A825-9E5DA9BB4CD5}"/>
    <dgm:cxn modelId="{F6DBB976-1BD6-AF41-8208-918CCD6BC396}" type="presOf" srcId="{5C497CF7-F4C1-A94D-838C-5B25F1CEDD12}" destId="{F27239AF-3718-934D-AB38-C204D13FC440}" srcOrd="0" destOrd="1" presId="urn:microsoft.com/office/officeart/2005/8/layout/process3"/>
    <dgm:cxn modelId="{277E4A79-3DE3-274A-AB52-6E873B0637F7}" type="presOf" srcId="{A7E69046-94D4-A14F-A172-ACE06CDF292E}" destId="{9C7435E9-E114-F143-8AD2-4DC9E9411E5B}" srcOrd="1" destOrd="0" presId="urn:microsoft.com/office/officeart/2005/8/layout/process3"/>
    <dgm:cxn modelId="{AF3AA37A-9494-F142-9BCF-CB4647433E99}" type="presOf" srcId="{62EA6AD1-0C29-7042-A9A9-F64652A40D3D}" destId="{BCE0D306-6BC1-A14B-AC86-527180E0CF74}" srcOrd="0" destOrd="2" presId="urn:microsoft.com/office/officeart/2005/8/layout/process3"/>
    <dgm:cxn modelId="{DC129C7F-C3B7-CC4A-950C-C84A73D828BE}" type="presOf" srcId="{AA77A655-F739-8F45-AFB0-6FC6373D5A02}" destId="{B8FA9A18-B130-FE44-B075-264FD4787D5D}" srcOrd="0" destOrd="0" presId="urn:microsoft.com/office/officeart/2005/8/layout/process3"/>
    <dgm:cxn modelId="{55388889-CB4F-7542-8F73-AE09262E78FE}" type="presOf" srcId="{1383A1C8-28BB-F54B-B939-2EF248DA262A}" destId="{B08A31EE-239A-0B46-A835-788CF632D02F}" srcOrd="1" destOrd="0" presId="urn:microsoft.com/office/officeart/2005/8/layout/process3"/>
    <dgm:cxn modelId="{A95E2A8B-6010-EB45-8D3C-1352D5C173CA}" type="presOf" srcId="{C778402D-C43B-AE48-87CF-6D0DF198C3DE}" destId="{EE37FCA5-D940-B649-BE33-B00BE9701E44}" srcOrd="1" destOrd="0" presId="urn:microsoft.com/office/officeart/2005/8/layout/process3"/>
    <dgm:cxn modelId="{317C1393-152E-A644-B271-D8C8D6D4212E}" type="presOf" srcId="{1383A1C8-28BB-F54B-B939-2EF248DA262A}" destId="{41BE7264-36CB-414A-83D9-041439FED542}" srcOrd="0" destOrd="0" presId="urn:microsoft.com/office/officeart/2005/8/layout/process3"/>
    <dgm:cxn modelId="{BB740996-0B78-4347-BD8E-C847F6BEF195}" type="presOf" srcId="{D4520786-A744-9143-81CB-0765DDC4062B}" destId="{A15069E5-09A3-FB48-9442-A3B9F9A91FE0}" srcOrd="0" destOrd="0" presId="urn:microsoft.com/office/officeart/2005/8/layout/process3"/>
    <dgm:cxn modelId="{11CAA398-57AF-FC41-A2EA-057710A4949E}" srcId="{50EB9EAC-6DCF-8043-88FC-4BC842EE0F66}" destId="{AA77A655-F739-8F45-AFB0-6FC6373D5A02}" srcOrd="0" destOrd="0" parTransId="{12FD66D9-27A0-8845-B72A-5C38149B5BC4}" sibTransId="{A7E69046-94D4-A14F-A172-ACE06CDF292E}"/>
    <dgm:cxn modelId="{581D12A5-E917-8349-BA6D-B84389B3A7AB}" type="presOf" srcId="{5652C2BA-EF74-BC4D-AC16-06B6EE151955}" destId="{918B9DD8-6C65-FA4E-9CE4-11A0AFCDCE75}" srcOrd="0" destOrd="3" presId="urn:microsoft.com/office/officeart/2005/8/layout/process3"/>
    <dgm:cxn modelId="{C11D71BB-B080-4A41-805D-730A200D6992}" type="presOf" srcId="{8113FC5D-C143-D64E-AA98-4257591CEFB2}" destId="{79BE5C0D-08EB-2A41-B5B0-FEE502BE8F4E}" srcOrd="1" destOrd="0" presId="urn:microsoft.com/office/officeart/2005/8/layout/process3"/>
    <dgm:cxn modelId="{1A95CEBB-2B07-CE44-BC56-DF77B266E5E4}" type="presOf" srcId="{5FEA1CEC-1D18-6749-883A-B2E4C9FD8692}" destId="{BCE0D306-6BC1-A14B-AC86-527180E0CF74}" srcOrd="0" destOrd="1" presId="urn:microsoft.com/office/officeart/2005/8/layout/process3"/>
    <dgm:cxn modelId="{ECDC07BC-C0C0-E341-86C8-38ABE1027CB2}" srcId="{8113FC5D-C143-D64E-AA98-4257591CEFB2}" destId="{14F58B84-67AB-8841-86F7-0EA1821C3BB2}" srcOrd="0" destOrd="0" parTransId="{0686A013-7A9C-544C-A479-AF203CAEC630}" sibTransId="{05DEF279-4DA6-1143-9169-88307D0AD9B9}"/>
    <dgm:cxn modelId="{1015AABE-FA99-214E-9B51-1EC1180D31D1}" srcId="{C778402D-C43B-AE48-87CF-6D0DF198C3DE}" destId="{2A512958-30C0-0D45-B360-CB730E2E8778}" srcOrd="0" destOrd="0" parTransId="{64E7DA65-7DCF-C243-A89D-4BB0AD09EEFC}" sibTransId="{B3EC6F09-3468-224F-B23F-3B3C6D8F7BF7}"/>
    <dgm:cxn modelId="{9B4587C3-93B5-AF48-8FEC-82A61F1FED37}" type="presOf" srcId="{6B7EC1D6-C1CB-AD44-A939-93BFFBE6AD68}" destId="{0763430B-7828-EF43-83E6-1F0B6ACE9C79}" srcOrd="0" destOrd="1" presId="urn:microsoft.com/office/officeart/2005/8/layout/process3"/>
    <dgm:cxn modelId="{8BFE57CA-C7F7-844A-8292-D768855C4AA7}" type="presOf" srcId="{9F4C1E16-FFE0-6D43-9240-18041337E204}" destId="{0763430B-7828-EF43-83E6-1F0B6ACE9C79}" srcOrd="0" destOrd="0" presId="urn:microsoft.com/office/officeart/2005/8/layout/process3"/>
    <dgm:cxn modelId="{0BDC9FCC-0239-2E43-83D6-BF4A81E70CCA}" type="presOf" srcId="{AA77A655-F739-8F45-AFB0-6FC6373D5A02}" destId="{6EF048A1-2247-CC4D-98A0-35925438111E}" srcOrd="1" destOrd="0" presId="urn:microsoft.com/office/officeart/2005/8/layout/process3"/>
    <dgm:cxn modelId="{B8D9ECCC-AD71-894B-92E1-533C8C275C5C}" type="presOf" srcId="{50EB9EAC-6DCF-8043-88FC-4BC842EE0F66}" destId="{74E5BEA8-BFF9-1F4E-B18E-CB85091EB35E}" srcOrd="0" destOrd="0" presId="urn:microsoft.com/office/officeart/2005/8/layout/process3"/>
    <dgm:cxn modelId="{07D923D0-92F7-7C4E-8AC6-0A38E1716947}" type="presOf" srcId="{C747365C-8391-C24D-A0D2-8B2AA877038B}" destId="{600435D0-613F-A045-AC38-4A4C375A7201}" srcOrd="1" destOrd="0" presId="urn:microsoft.com/office/officeart/2005/8/layout/process3"/>
    <dgm:cxn modelId="{A1BD8EE3-3327-E744-9941-B7A3F1E86A8A}" type="presOf" srcId="{14F58B84-67AB-8841-86F7-0EA1821C3BB2}" destId="{918B9DD8-6C65-FA4E-9CE4-11A0AFCDCE75}" srcOrd="0" destOrd="0" presId="urn:microsoft.com/office/officeart/2005/8/layout/process3"/>
    <dgm:cxn modelId="{34F82EEE-1832-0E41-AB3C-686235BCAF5A}" type="presOf" srcId="{0C4129B9-B30A-D944-B3B0-136E0F2B8CB4}" destId="{F27239AF-3718-934D-AB38-C204D13FC440}" srcOrd="0" destOrd="0" presId="urn:microsoft.com/office/officeart/2005/8/layout/process3"/>
    <dgm:cxn modelId="{F777C4F0-A03D-8046-9E18-0BC25DFA2999}" srcId="{50EB9EAC-6DCF-8043-88FC-4BC842EE0F66}" destId="{C778402D-C43B-AE48-87CF-6D0DF198C3DE}" srcOrd="2" destOrd="0" parTransId="{199D11C4-6A0E-814A-9D76-27B60E8DB14F}" sibTransId="{1383A1C8-28BB-F54B-B939-2EF248DA262A}"/>
    <dgm:cxn modelId="{E05536F7-C810-6147-BE8F-90E76B767D79}" srcId="{C778402D-C43B-AE48-87CF-6D0DF198C3DE}" destId="{5FEA1CEC-1D18-6749-883A-B2E4C9FD8692}" srcOrd="1" destOrd="0" parTransId="{F8CB07A7-2DB6-D443-9BEC-C7CB56602E95}" sibTransId="{D6A0BF6B-5A71-294E-820B-DABDFDE2B695}"/>
    <dgm:cxn modelId="{E891CFFA-D00C-0B49-ACDD-131F888DA6DB}" type="presOf" srcId="{C747365C-8391-C24D-A0D2-8B2AA877038B}" destId="{647FA343-0AD4-374A-B392-17EFFD77BDF8}" srcOrd="0" destOrd="0" presId="urn:microsoft.com/office/officeart/2005/8/layout/process3"/>
    <dgm:cxn modelId="{023C52FE-50E5-C64A-9421-94DE759269F9}" type="presOf" srcId="{DA68548E-4BFD-2E46-B963-7A13E10F5A65}" destId="{0763430B-7828-EF43-83E6-1F0B6ACE9C79}" srcOrd="0" destOrd="2" presId="urn:microsoft.com/office/officeart/2005/8/layout/process3"/>
    <dgm:cxn modelId="{1BE76A0C-A4FE-7A4B-B123-1DD5CB8BBC87}" type="presParOf" srcId="{74E5BEA8-BFF9-1F4E-B18E-CB85091EB35E}" destId="{7F946F86-2BA5-764B-BC88-421FD81187C2}" srcOrd="0" destOrd="0" presId="urn:microsoft.com/office/officeart/2005/8/layout/process3"/>
    <dgm:cxn modelId="{BBD0AE66-D808-6A40-B868-DC8A63538023}" type="presParOf" srcId="{7F946F86-2BA5-764B-BC88-421FD81187C2}" destId="{B8FA9A18-B130-FE44-B075-264FD4787D5D}" srcOrd="0" destOrd="0" presId="urn:microsoft.com/office/officeart/2005/8/layout/process3"/>
    <dgm:cxn modelId="{F4050420-D316-E14D-A732-3E7F4410478F}" type="presParOf" srcId="{7F946F86-2BA5-764B-BC88-421FD81187C2}" destId="{6EF048A1-2247-CC4D-98A0-35925438111E}" srcOrd="1" destOrd="0" presId="urn:microsoft.com/office/officeart/2005/8/layout/process3"/>
    <dgm:cxn modelId="{F249E45F-98FC-EE41-83CF-86342002D95C}" type="presParOf" srcId="{7F946F86-2BA5-764B-BC88-421FD81187C2}" destId="{F27239AF-3718-934D-AB38-C204D13FC440}" srcOrd="2" destOrd="0" presId="urn:microsoft.com/office/officeart/2005/8/layout/process3"/>
    <dgm:cxn modelId="{A2390A2A-BC48-604A-91B5-D0622ABE0276}" type="presParOf" srcId="{74E5BEA8-BFF9-1F4E-B18E-CB85091EB35E}" destId="{5EA94B0E-8265-7B44-AC44-06D208665840}" srcOrd="1" destOrd="0" presId="urn:microsoft.com/office/officeart/2005/8/layout/process3"/>
    <dgm:cxn modelId="{DD109131-F532-4B4D-9421-0E5D670A37EB}" type="presParOf" srcId="{5EA94B0E-8265-7B44-AC44-06D208665840}" destId="{9C7435E9-E114-F143-8AD2-4DC9E9411E5B}" srcOrd="0" destOrd="0" presId="urn:microsoft.com/office/officeart/2005/8/layout/process3"/>
    <dgm:cxn modelId="{5D3EA3CC-F147-FC46-B25F-1BF45B6DA281}" type="presParOf" srcId="{74E5BEA8-BFF9-1F4E-B18E-CB85091EB35E}" destId="{863B407C-25CC-4A4F-A659-9B19A95D5187}" srcOrd="2" destOrd="0" presId="urn:microsoft.com/office/officeart/2005/8/layout/process3"/>
    <dgm:cxn modelId="{5ABEDCAF-0DDD-E64B-97BD-531CFD2C0450}" type="presParOf" srcId="{863B407C-25CC-4A4F-A659-9B19A95D5187}" destId="{647FA343-0AD4-374A-B392-17EFFD77BDF8}" srcOrd="0" destOrd="0" presId="urn:microsoft.com/office/officeart/2005/8/layout/process3"/>
    <dgm:cxn modelId="{2816C7D2-82C9-A049-8FC0-95E77A87DE8E}" type="presParOf" srcId="{863B407C-25CC-4A4F-A659-9B19A95D5187}" destId="{600435D0-613F-A045-AC38-4A4C375A7201}" srcOrd="1" destOrd="0" presId="urn:microsoft.com/office/officeart/2005/8/layout/process3"/>
    <dgm:cxn modelId="{C34C5A80-B752-F74B-A319-3896F7AD0F98}" type="presParOf" srcId="{863B407C-25CC-4A4F-A659-9B19A95D5187}" destId="{0763430B-7828-EF43-83E6-1F0B6ACE9C79}" srcOrd="2" destOrd="0" presId="urn:microsoft.com/office/officeart/2005/8/layout/process3"/>
    <dgm:cxn modelId="{D1106391-3A9F-B040-BFCB-81D2654330BC}" type="presParOf" srcId="{74E5BEA8-BFF9-1F4E-B18E-CB85091EB35E}" destId="{A15069E5-09A3-FB48-9442-A3B9F9A91FE0}" srcOrd="3" destOrd="0" presId="urn:microsoft.com/office/officeart/2005/8/layout/process3"/>
    <dgm:cxn modelId="{EC3436BA-2550-F748-824A-B996890FCAE4}" type="presParOf" srcId="{A15069E5-09A3-FB48-9442-A3B9F9A91FE0}" destId="{74F91236-8DEE-AC4C-A391-445FC043EC8E}" srcOrd="0" destOrd="0" presId="urn:microsoft.com/office/officeart/2005/8/layout/process3"/>
    <dgm:cxn modelId="{714197DB-5F6E-DE44-AD85-7CDACABD0CE0}" type="presParOf" srcId="{74E5BEA8-BFF9-1F4E-B18E-CB85091EB35E}" destId="{A37FA4F4-2A58-0C4A-9F61-D5663123F17C}" srcOrd="4" destOrd="0" presId="urn:microsoft.com/office/officeart/2005/8/layout/process3"/>
    <dgm:cxn modelId="{A6F54223-A694-C840-86B3-0886ED8C40E3}" type="presParOf" srcId="{A37FA4F4-2A58-0C4A-9F61-D5663123F17C}" destId="{C6C16D4E-B302-8A4D-9E75-306FD923D91C}" srcOrd="0" destOrd="0" presId="urn:microsoft.com/office/officeart/2005/8/layout/process3"/>
    <dgm:cxn modelId="{D4319E43-F237-0E40-8FAB-67002D2F0877}" type="presParOf" srcId="{A37FA4F4-2A58-0C4A-9F61-D5663123F17C}" destId="{EE37FCA5-D940-B649-BE33-B00BE9701E44}" srcOrd="1" destOrd="0" presId="urn:microsoft.com/office/officeart/2005/8/layout/process3"/>
    <dgm:cxn modelId="{8AC574EB-27B3-A44B-B6AF-737A562E4CF0}" type="presParOf" srcId="{A37FA4F4-2A58-0C4A-9F61-D5663123F17C}" destId="{BCE0D306-6BC1-A14B-AC86-527180E0CF74}" srcOrd="2" destOrd="0" presId="urn:microsoft.com/office/officeart/2005/8/layout/process3"/>
    <dgm:cxn modelId="{18CED01A-73FE-6E44-A5F3-0198DCFA2A2B}" type="presParOf" srcId="{74E5BEA8-BFF9-1F4E-B18E-CB85091EB35E}" destId="{41BE7264-36CB-414A-83D9-041439FED542}" srcOrd="5" destOrd="0" presId="urn:microsoft.com/office/officeart/2005/8/layout/process3"/>
    <dgm:cxn modelId="{97BBB63F-2E93-384F-B2EC-E7FAE28FF73F}" type="presParOf" srcId="{41BE7264-36CB-414A-83D9-041439FED542}" destId="{B08A31EE-239A-0B46-A835-788CF632D02F}" srcOrd="0" destOrd="0" presId="urn:microsoft.com/office/officeart/2005/8/layout/process3"/>
    <dgm:cxn modelId="{B8986D0C-37B2-3C4A-80EB-33788D0C8D7F}" type="presParOf" srcId="{74E5BEA8-BFF9-1F4E-B18E-CB85091EB35E}" destId="{E614CDD1-4E44-2541-9BA5-172CFC8D8839}" srcOrd="6" destOrd="0" presId="urn:microsoft.com/office/officeart/2005/8/layout/process3"/>
    <dgm:cxn modelId="{098414F1-FB9F-8845-ACD1-592E8CCD68B8}" type="presParOf" srcId="{E614CDD1-4E44-2541-9BA5-172CFC8D8839}" destId="{EE127157-B37D-DE40-936B-0469F63AC1F3}" srcOrd="0" destOrd="0" presId="urn:microsoft.com/office/officeart/2005/8/layout/process3"/>
    <dgm:cxn modelId="{73AFA344-9993-9D41-AE07-EC69D8F62F5F}" type="presParOf" srcId="{E614CDD1-4E44-2541-9BA5-172CFC8D8839}" destId="{79BE5C0D-08EB-2A41-B5B0-FEE502BE8F4E}" srcOrd="1" destOrd="0" presId="urn:microsoft.com/office/officeart/2005/8/layout/process3"/>
    <dgm:cxn modelId="{91C39AA3-14F6-7A44-9FC4-5D1044F0FADD}" type="presParOf" srcId="{E614CDD1-4E44-2541-9BA5-172CFC8D8839}" destId="{918B9DD8-6C65-FA4E-9CE4-11A0AFCDCE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48A1-2247-CC4D-98A0-35925438111E}">
      <dsp:nvSpPr>
        <dsp:cNvPr id="0" name=""/>
        <dsp:cNvSpPr/>
      </dsp:nvSpPr>
      <dsp:spPr>
        <a:xfrm>
          <a:off x="1500" y="71029"/>
          <a:ext cx="1885608" cy="1020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2000 - 2010</a:t>
          </a:r>
        </a:p>
      </dsp:txBody>
      <dsp:txXfrm>
        <a:off x="1500" y="71029"/>
        <a:ext cx="1885608" cy="680542"/>
      </dsp:txXfrm>
    </dsp:sp>
    <dsp:sp modelId="{F27239AF-3718-934D-AB38-C204D13FC440}">
      <dsp:nvSpPr>
        <dsp:cNvPr id="0" name=""/>
        <dsp:cNvSpPr/>
      </dsp:nvSpPr>
      <dsp:spPr>
        <a:xfrm>
          <a:off x="387709" y="751571"/>
          <a:ext cx="1885608" cy="2706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40% </a:t>
          </a:r>
          <a:r>
            <a:rPr lang="en-US" sz="2000" kern="1200"/>
            <a:t>of EU companies offshored to some extent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For cost reasons</a:t>
          </a:r>
          <a:endParaRPr lang="en-US" sz="2000" kern="1200" dirty="0"/>
        </a:p>
      </dsp:txBody>
      <dsp:txXfrm>
        <a:off x="442937" y="806799"/>
        <a:ext cx="1775152" cy="2595956"/>
      </dsp:txXfrm>
    </dsp:sp>
    <dsp:sp modelId="{5EA94B0E-8265-7B44-AC44-06D208665840}">
      <dsp:nvSpPr>
        <dsp:cNvPr id="0" name=""/>
        <dsp:cNvSpPr/>
      </dsp:nvSpPr>
      <dsp:spPr>
        <a:xfrm>
          <a:off x="2172960" y="176569"/>
          <a:ext cx="606005" cy="46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72960" y="270461"/>
        <a:ext cx="465166" cy="281678"/>
      </dsp:txXfrm>
    </dsp:sp>
    <dsp:sp modelId="{600435D0-613F-A045-AC38-4A4C375A7201}">
      <dsp:nvSpPr>
        <dsp:cNvPr id="0" name=""/>
        <dsp:cNvSpPr/>
      </dsp:nvSpPr>
      <dsp:spPr>
        <a:xfrm>
          <a:off x="3030514" y="71029"/>
          <a:ext cx="1885608" cy="1020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2011 - 2015</a:t>
          </a:r>
        </a:p>
      </dsp:txBody>
      <dsp:txXfrm>
        <a:off x="3030514" y="71029"/>
        <a:ext cx="1885608" cy="680542"/>
      </dsp:txXfrm>
    </dsp:sp>
    <dsp:sp modelId="{0763430B-7828-EF43-83E6-1F0B6ACE9C79}">
      <dsp:nvSpPr>
        <dsp:cNvPr id="0" name=""/>
        <dsp:cNvSpPr/>
      </dsp:nvSpPr>
      <dsp:spPr>
        <a:xfrm>
          <a:off x="3416723" y="751571"/>
          <a:ext cx="1885608" cy="2706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bleeding stopped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Policy: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  Industry target (20%)</a:t>
          </a:r>
        </a:p>
      </dsp:txBody>
      <dsp:txXfrm>
        <a:off x="3471951" y="806799"/>
        <a:ext cx="1775152" cy="2595956"/>
      </dsp:txXfrm>
    </dsp:sp>
    <dsp:sp modelId="{A15069E5-09A3-FB48-9442-A3B9F9A91FE0}">
      <dsp:nvSpPr>
        <dsp:cNvPr id="0" name=""/>
        <dsp:cNvSpPr/>
      </dsp:nvSpPr>
      <dsp:spPr>
        <a:xfrm>
          <a:off x="5201975" y="176569"/>
          <a:ext cx="606005" cy="46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01975" y="270461"/>
        <a:ext cx="465166" cy="281678"/>
      </dsp:txXfrm>
    </dsp:sp>
    <dsp:sp modelId="{EE37FCA5-D940-B649-BE33-B00BE9701E44}">
      <dsp:nvSpPr>
        <dsp:cNvPr id="0" name=""/>
        <dsp:cNvSpPr/>
      </dsp:nvSpPr>
      <dsp:spPr>
        <a:xfrm>
          <a:off x="6059529" y="71029"/>
          <a:ext cx="1885608" cy="1020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From 2015 onwards</a:t>
          </a:r>
        </a:p>
      </dsp:txBody>
      <dsp:txXfrm>
        <a:off x="6059529" y="71029"/>
        <a:ext cx="1885608" cy="680542"/>
      </dsp:txXfrm>
    </dsp:sp>
    <dsp:sp modelId="{BCE0D306-6BC1-A14B-AC86-527180E0CF74}">
      <dsp:nvSpPr>
        <dsp:cNvPr id="0" name=""/>
        <dsp:cNvSpPr/>
      </dsp:nvSpPr>
      <dsp:spPr>
        <a:xfrm>
          <a:off x="6445738" y="751571"/>
          <a:ext cx="1885608" cy="2706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“Costs” changes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Reshoring starts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Huge potential</a:t>
          </a:r>
        </a:p>
      </dsp:txBody>
      <dsp:txXfrm>
        <a:off x="6500966" y="806799"/>
        <a:ext cx="1775152" cy="2595956"/>
      </dsp:txXfrm>
    </dsp:sp>
    <dsp:sp modelId="{41BE7264-36CB-414A-83D9-041439FED542}">
      <dsp:nvSpPr>
        <dsp:cNvPr id="0" name=""/>
        <dsp:cNvSpPr/>
      </dsp:nvSpPr>
      <dsp:spPr>
        <a:xfrm>
          <a:off x="8230989" y="176569"/>
          <a:ext cx="606005" cy="46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230989" y="270461"/>
        <a:ext cx="465166" cy="281678"/>
      </dsp:txXfrm>
    </dsp:sp>
    <dsp:sp modelId="{79BE5C0D-08EB-2A41-B5B0-FEE502BE8F4E}">
      <dsp:nvSpPr>
        <dsp:cNvPr id="0" name=""/>
        <dsp:cNvSpPr/>
      </dsp:nvSpPr>
      <dsp:spPr>
        <a:xfrm>
          <a:off x="9088543" y="71029"/>
          <a:ext cx="1885608" cy="1020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From 2020 onwards</a:t>
          </a:r>
        </a:p>
      </dsp:txBody>
      <dsp:txXfrm>
        <a:off x="9088543" y="71029"/>
        <a:ext cx="1885608" cy="680542"/>
      </dsp:txXfrm>
    </dsp:sp>
    <dsp:sp modelId="{918B9DD8-6C65-FA4E-9CE4-11A0AFCDCE75}">
      <dsp:nvSpPr>
        <dsp:cNvPr id="0" name=""/>
        <dsp:cNvSpPr/>
      </dsp:nvSpPr>
      <dsp:spPr>
        <a:xfrm>
          <a:off x="9474752" y="751571"/>
          <a:ext cx="1885608" cy="2706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Due to COVID and supply disruption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Consumer awareness: ‘Made in…”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9529980" y="806799"/>
        <a:ext cx="1775152" cy="259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241-CAFF-D34E-8E21-A64A8D7B3C57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0A72-0D4D-E14F-8572-04D93A1D2513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BD29-8BFE-D945-8116-191BCA170F10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CF7B-A39B-0A45-B477-F045DE4A19C9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49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5F5-D113-044E-B5CA-8119167DF50A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931-4779-1444-B813-93AD38660029}" type="datetime1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A476-A542-E94E-8DF1-E8E5CA2BD8A8}" type="datetime1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9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F3C2-F52E-4744-A475-F213784EBDF7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5BE97F4-BD89-CD42-8A90-444DDEA30816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070-983F-5740-A0D4-59AF7C186732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25-9069-634D-A842-3C1BDD35890F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04DA-E6A8-C74F-AA89-507E2A466EA2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72EA-5223-7B4C-8466-9049A88441F1}" type="datetime1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C36-FF66-6C46-856C-41F57680A62B}" type="datetime1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1982-9FB1-284C-9852-5F35DD46F81B}" type="datetime1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F98B-F8E4-0D48-9CE4-B3F24EA7EE87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C9C-4AEF-924F-A9FF-0EE53290EA13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raernoudt@gmail.com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4291-EFDF-1541-ACD7-1320B17D0B90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raernoudt@gmail.com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1AD71-1C83-4F26-A69B-DC6753B5AFF4}"/>
              </a:ext>
            </a:extLst>
          </p:cNvPr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EB48B-2981-4525-A2C0-82FF45030B4D}"/>
              </a:ext>
            </a:extLst>
          </p:cNvPr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E2AB1-8120-40F3-956E-DCDBC1935A5E}"/>
              </a:ext>
            </a:extLst>
          </p:cNvPr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7141A-26E2-BAB9-30FB-8834A7F09E6E}"/>
              </a:ext>
            </a:extLst>
          </p:cNvPr>
          <p:cNvSpPr txBox="1"/>
          <p:nvPr/>
        </p:nvSpPr>
        <p:spPr>
          <a:xfrm>
            <a:off x="358588" y="132236"/>
            <a:ext cx="1144793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i="0" u="none" strike="noStrike" dirty="0">
              <a:effectLst/>
              <a:latin typeface="Helvetica" pitchFamily="2" charset="0"/>
            </a:endParaRPr>
          </a:p>
          <a:p>
            <a:pPr algn="r"/>
            <a:r>
              <a:rPr lang="nl-NL" sz="4000" i="1" dirty="0">
                <a:latin typeface="helvetica" pitchFamily="2" charset="0"/>
              </a:rPr>
              <a:t>Conferentie 21 Maart 2023 - Aartselaar</a:t>
            </a:r>
          </a:p>
          <a:p>
            <a:pPr algn="ctr"/>
            <a:endParaRPr lang="en-GB" sz="28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DC628-2D76-2F9E-EBB4-D6A135C247F5}"/>
              </a:ext>
            </a:extLst>
          </p:cNvPr>
          <p:cNvSpPr txBox="1"/>
          <p:nvPr/>
        </p:nvSpPr>
        <p:spPr>
          <a:xfrm>
            <a:off x="1493519" y="2606040"/>
            <a:ext cx="9210339" cy="4124206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en-GB" sz="3200" dirty="0"/>
          </a:p>
          <a:p>
            <a:pPr algn="ctr"/>
            <a:r>
              <a:rPr lang="nl-NL" sz="4800" dirty="0"/>
              <a:t>Tien redenen om NU te </a:t>
            </a:r>
            <a:r>
              <a:rPr lang="nl-NL" sz="4800" dirty="0" err="1"/>
              <a:t>reshoren</a:t>
            </a:r>
            <a:endParaRPr lang="nl-NL" sz="48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Prof. R. </a:t>
            </a:r>
            <a:r>
              <a:rPr lang="en-GB" sz="3200" dirty="0" err="1"/>
              <a:t>Aernoudt</a:t>
            </a:r>
            <a:endParaRPr lang="en-GB" sz="3200" dirty="0"/>
          </a:p>
          <a:p>
            <a:pPr algn="ctr"/>
            <a:r>
              <a:rPr lang="en-GB" sz="3200" dirty="0" err="1"/>
              <a:t>UGent</a:t>
            </a:r>
            <a:endParaRPr lang="en-GB" sz="3200" dirty="0"/>
          </a:p>
          <a:p>
            <a:pPr algn="ctr"/>
            <a:r>
              <a:rPr lang="en-GB" sz="3200" dirty="0" err="1"/>
              <a:t>Rudy.aernoudt@UGent.be</a:t>
            </a:r>
            <a:endParaRPr lang="en-GB" sz="32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1EDD2-24E8-8F08-6C88-3B53409A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9" y="132236"/>
            <a:ext cx="1739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9507-399F-35C2-B608-B0E808E188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nl-NL" dirty="0"/>
              <a:t>Wereld hing af van China voor maskers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265D61-D373-DB21-F3B2-178583A84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94" y="2353425"/>
            <a:ext cx="9613861" cy="4330007"/>
          </a:xfrm>
        </p:spPr>
      </p:pic>
    </p:spTree>
    <p:extLst>
      <p:ext uri="{BB962C8B-B14F-4D97-AF65-F5344CB8AC3E}">
        <p14:creationId xmlns:p14="http://schemas.microsoft.com/office/powerpoint/2010/main" val="32870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857B0A-99E7-DF81-EBF1-68E9D04D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0" y="738521"/>
            <a:ext cx="9613861" cy="10809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nl-NL" sz="3200" dirty="0"/>
              <a:t>EU-afhankelijkheid voor strategische producten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2973F-69E2-4FDC-90A8-6A57FA1A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0" y="2336873"/>
            <a:ext cx="10956174" cy="4457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1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F48F-0CBB-B249-8E3B-BECE5190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0308"/>
            <a:ext cx="8229600" cy="9366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From offshoring to reshoring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92DE85-23E2-8149-ABFF-707B899A1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959619"/>
              </p:ext>
            </p:extLst>
          </p:nvPr>
        </p:nvGraphicFramePr>
        <p:xfrm>
          <a:off x="680321" y="2492897"/>
          <a:ext cx="11361862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4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516493-F79B-F08E-6317-A7FB35DE5D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nl-NL" dirty="0"/>
              <a:t>10 redenen om te </a:t>
            </a:r>
            <a:r>
              <a:rPr lang="nl-NL" dirty="0" err="1"/>
              <a:t>reshoren</a:t>
            </a:r>
            <a:br>
              <a:rPr lang="nl-NL" dirty="0"/>
            </a:br>
            <a:r>
              <a:rPr lang="nl-NL" dirty="0"/>
              <a:t>« Arbeidskosten versus TCO »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B878A-429B-88C3-4D4C-3672E1BA7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226422" cy="414460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/>
              <a:t>Loonkosten China 15% per jaar (Kroatië is nu goedkoper dan China)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Loon versus productiviteit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Levertijd (JIT is over, strategische stocks)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Zekerheid van levering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IPR bescherming 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209880-AEA5-06B0-0A54-04A8BB0B9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36873"/>
            <a:ext cx="5787606" cy="414460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fr-FR" sz="2800" dirty="0"/>
              <a:t>R</a:t>
            </a:r>
            <a:r>
              <a:rPr lang="nl-NL" sz="2800" dirty="0"/>
              <a:t>&amp;D dicht bij manufacturing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800" dirty="0"/>
              <a:t>Logistieke kosten fel gestegen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800" dirty="0"/>
              <a:t>Nabijheid van afzetmarkt en leveranciers, incluis US (ecosysteem/</a:t>
            </a:r>
            <a:r>
              <a:rPr lang="nl-NL" sz="2800" dirty="0" err="1"/>
              <a:t>supply</a:t>
            </a:r>
            <a:r>
              <a:rPr lang="nl-NL" sz="2800" dirty="0"/>
              <a:t> chain act)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800" dirty="0"/>
              <a:t>Milieu-impact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800" dirty="0"/>
              <a:t>Bewuste consument (‘made in Europe/Belgium/</a:t>
            </a:r>
            <a:r>
              <a:rPr lang="nl-NL" sz="2800" dirty="0" err="1"/>
              <a:t>Flanders</a:t>
            </a:r>
            <a:r>
              <a:rPr lang="nl-N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72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5102-2927-CE44-8CB3-FD3EDA3C39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nl-NL" sz="3200" dirty="0"/>
              <a:t>Beleid in US &amp;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2E08-E2DE-F54C-B001-5078AEA82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960" y="2148840"/>
            <a:ext cx="4936719" cy="430550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US (</a:t>
            </a:r>
            <a:r>
              <a:rPr lang="en-US" sz="2800" dirty="0" err="1"/>
              <a:t>als</a:t>
            </a:r>
            <a:r>
              <a:rPr lang="en-US" sz="2800" dirty="0"/>
              <a:t> benchmark):</a:t>
            </a:r>
          </a:p>
          <a:p>
            <a:pPr marL="0" indent="0" algn="ctr">
              <a:buNone/>
            </a:pPr>
            <a:endParaRPr lang="en-US" sz="2800" dirty="0"/>
          </a:p>
          <a:p>
            <a:pPr marL="317500" lvl="1" indent="-136525"/>
            <a:r>
              <a:rPr lang="en-US" sz="2800" dirty="0"/>
              <a:t>TCO-based: 56 % offshored have interest to </a:t>
            </a:r>
            <a:r>
              <a:rPr lang="en-US" sz="2800" dirty="0" err="1"/>
              <a:t>reshore</a:t>
            </a:r>
            <a:endParaRPr lang="en-US" sz="2800" dirty="0"/>
          </a:p>
          <a:p>
            <a:pPr marL="317500" lvl="1" indent="-136525"/>
            <a:r>
              <a:rPr lang="en-US" sz="2800" dirty="0"/>
              <a:t>Potential 3 to 5 million jobs </a:t>
            </a:r>
          </a:p>
          <a:p>
            <a:pPr marL="317500" lvl="1" indent="-136525"/>
            <a:r>
              <a:rPr lang="en-US" sz="2800" dirty="0"/>
              <a:t>Nine-tenths of all new manufacturing jobs are from reshoring</a:t>
            </a:r>
          </a:p>
          <a:p>
            <a:pPr marL="317500" lvl="1" indent="-136525"/>
            <a:r>
              <a:rPr lang="en-US" sz="2800" dirty="0"/>
              <a:t>400 </a:t>
            </a:r>
            <a:r>
              <a:rPr lang="en-US" sz="2800" dirty="0" err="1"/>
              <a:t>cies</a:t>
            </a:r>
            <a:r>
              <a:rPr lang="en-US" sz="2800" dirty="0"/>
              <a:t> came back; 1,5 jobs (Whirlpool, Apple, …)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38D95-9CA0-359C-323E-F207DE4A5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722" y="2148840"/>
            <a:ext cx="5546317" cy="416052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UK: some estimations</a:t>
            </a:r>
          </a:p>
          <a:p>
            <a:pPr marL="0" indent="0" algn="ctr">
              <a:buNone/>
            </a:pPr>
            <a:endParaRPr lang="en-US" sz="2800" dirty="0"/>
          </a:p>
          <a:p>
            <a:pPr marL="317500" lvl="1" indent="-317500"/>
            <a:r>
              <a:rPr lang="en-GB" sz="2800" dirty="0"/>
              <a:t>UK Reshoring Agencies</a:t>
            </a:r>
          </a:p>
          <a:p>
            <a:pPr marL="317500" lvl="1" indent="-317500"/>
            <a:r>
              <a:rPr lang="en-GB" sz="2800" dirty="0"/>
              <a:t>14% of production offshored in before 2010 have already </a:t>
            </a:r>
            <a:r>
              <a:rPr lang="en-GB" sz="2800" dirty="0" err="1"/>
              <a:t>reshored</a:t>
            </a:r>
            <a:r>
              <a:rPr lang="en-GB" sz="2800" dirty="0"/>
              <a:t>. </a:t>
            </a:r>
          </a:p>
          <a:p>
            <a:pPr marL="317500" lvl="1" indent="-317500"/>
            <a:r>
              <a:rPr lang="en-GB" sz="2800" dirty="0"/>
              <a:t>85% back to country of ‘origin’</a:t>
            </a:r>
          </a:p>
          <a:p>
            <a:pPr marL="317500" lvl="1" indent="-317500"/>
            <a:r>
              <a:rPr lang="en-GB" sz="2800" dirty="0" err="1"/>
              <a:t>Eg</a:t>
            </a:r>
            <a:r>
              <a:rPr lang="en-GB" sz="2800" dirty="0"/>
              <a:t> Burberry, </a:t>
            </a:r>
            <a:r>
              <a:rPr lang="en-GB" sz="2800" dirty="0" err="1"/>
              <a:t>Beehealth</a:t>
            </a:r>
            <a:r>
              <a:rPr lang="en-GB" sz="2800" dirty="0"/>
              <a:t>, Frog bikes,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7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CE84-5E7D-0149-B2DA-7D7BAFB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marL="171450" indent="-171450" algn="ctr">
              <a:lnSpc>
                <a:spcPct val="150000"/>
              </a:lnSpc>
              <a:spcAft>
                <a:spcPts val="400"/>
              </a:spcAft>
            </a:pPr>
            <a:br>
              <a:rPr lang="en" sz="14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en" dirty="0">
                <a:latin typeface="Avenir Medium" charset="0"/>
                <a:ea typeface="Avenir Medium" charset="0"/>
                <a:cs typeface="Avenir Medium" charset="0"/>
              </a:rPr>
              <a:t>  </a:t>
            </a:r>
            <a:r>
              <a:rPr lang="nl-NL" dirty="0">
                <a:latin typeface="Avenir Medium" charset="0"/>
                <a:ea typeface="Avenir Medium" charset="0"/>
                <a:cs typeface="Avenir Medium" charset="0"/>
              </a:rPr>
              <a:t>Mijn boodschap</a:t>
            </a:r>
            <a:r>
              <a:rPr lang="en" dirty="0">
                <a:latin typeface="Avenir Medium" charset="0"/>
                <a:ea typeface="Avenir Medium" charset="0"/>
                <a:cs typeface="Avenir Medium" charset="0"/>
              </a:rPr>
              <a:t>: </a:t>
            </a:r>
            <a:r>
              <a:rPr lang="nl-NL" sz="4000" dirty="0">
                <a:latin typeface="Avenir Medium" charset="0"/>
                <a:ea typeface="Avenir Medium" charset="0"/>
                <a:cs typeface="Avenir Medium" charset="0"/>
              </a:rPr>
              <a:t>breng industrie terug: NU!</a:t>
            </a:r>
            <a:endParaRPr lang="nl-NL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82AF7-3FFC-744A-89AF-D6B577271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415680" cy="422529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360363" indent="-125413">
              <a:buNone/>
            </a:pPr>
            <a:r>
              <a:rPr lang="nl-NL" sz="2800" dirty="0" err="1">
                <a:latin typeface="Avenir Medium" charset="0"/>
                <a:ea typeface="Avenir Medium" charset="0"/>
                <a:cs typeface="Avenir Medium" charset="0"/>
              </a:rPr>
              <a:t>Belgie</a:t>
            </a:r>
            <a:endParaRPr lang="nl-NL" sz="28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577850" indent="-342900">
              <a:buFontTx/>
              <a:buChar char="-"/>
            </a:pPr>
            <a:r>
              <a:rPr lang="nl-NL" sz="2800" dirty="0">
                <a:latin typeface="Avenir Medium" charset="0"/>
                <a:ea typeface="Avenir Medium" charset="0"/>
                <a:cs typeface="Avenir Medium" charset="0"/>
              </a:rPr>
              <a:t>350 bedrijven in China</a:t>
            </a:r>
          </a:p>
          <a:p>
            <a:pPr marL="577850" indent="-342900">
              <a:buFontTx/>
              <a:buChar char="-"/>
            </a:pPr>
            <a:r>
              <a:rPr lang="nl-NL" sz="2800" dirty="0" err="1"/>
              <a:t>Nobi</a:t>
            </a:r>
            <a:r>
              <a:rPr lang="nl-NL" sz="2800" dirty="0"/>
              <a:t>: Perfect voorbeeld</a:t>
            </a:r>
          </a:p>
          <a:p>
            <a:pPr marL="1035050" lvl="1" indent="-342900">
              <a:buFontTx/>
              <a:buChar char="-"/>
            </a:pPr>
            <a:r>
              <a:rPr lang="nl-NL" sz="2400" dirty="0" err="1"/>
              <a:t>High-tech</a:t>
            </a:r>
            <a:r>
              <a:rPr lang="nl-NL" sz="2400" dirty="0"/>
              <a:t> (grote TW)</a:t>
            </a:r>
          </a:p>
          <a:p>
            <a:pPr marL="1035050" lvl="1" indent="-342900">
              <a:buFontTx/>
              <a:buChar char="-"/>
            </a:pPr>
            <a:r>
              <a:rPr lang="nl-NL" sz="2800" dirty="0"/>
              <a:t>Winst: 18%</a:t>
            </a:r>
          </a:p>
          <a:p>
            <a:pPr marL="577850" indent="-342900">
              <a:buFontTx/>
              <a:buChar char="-"/>
            </a:pPr>
            <a:r>
              <a:rPr lang="nl-NL" sz="2800" dirty="0">
                <a:latin typeface="Avenir Medium" charset="0"/>
                <a:ea typeface="Avenir Medium" charset="0"/>
                <a:cs typeface="Avenir Medium" charset="0"/>
              </a:rPr>
              <a:t>Zij deden het ook: </a:t>
            </a:r>
            <a:r>
              <a:rPr lang="nl-NL" sz="2800" dirty="0" err="1">
                <a:latin typeface="Avenir Medium" charset="0"/>
                <a:ea typeface="Avenir Medium" charset="0"/>
                <a:cs typeface="Avenir Medium" charset="0"/>
              </a:rPr>
              <a:t>Corbeo</a:t>
            </a:r>
            <a:r>
              <a:rPr lang="nl-NL" sz="2800" dirty="0">
                <a:latin typeface="Avenir Medium" charset="0"/>
                <a:ea typeface="Avenir Medium" charset="0"/>
                <a:cs typeface="Avenir Medium" charset="0"/>
              </a:rPr>
              <a:t> (Zele),IVC (Avelgem), </a:t>
            </a:r>
            <a:r>
              <a:rPr lang="nl-NL" sz="2800" dirty="0" err="1">
                <a:latin typeface="Avenir Medium" charset="0"/>
                <a:ea typeface="Avenir Medium" charset="0"/>
                <a:cs typeface="Avenir Medium" charset="0"/>
              </a:rPr>
              <a:t>Sylviana</a:t>
            </a:r>
            <a:r>
              <a:rPr lang="nl-NL" sz="2800" dirty="0">
                <a:latin typeface="Avenir Medium" charset="0"/>
                <a:ea typeface="Avenir Medium" charset="0"/>
                <a:cs typeface="Avenir Medium" charset="0"/>
              </a:rPr>
              <a:t> (Tienen),</a:t>
            </a:r>
            <a:r>
              <a:rPr lang="nl-NL" sz="2800" dirty="0" err="1">
                <a:latin typeface="Avenir Medium" charset="0"/>
                <a:ea typeface="Avenir Medium" charset="0"/>
                <a:cs typeface="Avenir Medium" charset="0"/>
              </a:rPr>
              <a:t>Continental</a:t>
            </a:r>
            <a:r>
              <a:rPr lang="nl-NL" sz="2800" dirty="0">
                <a:latin typeface="Avenir Medium" charset="0"/>
                <a:ea typeface="Avenir Medium" charset="0"/>
                <a:cs typeface="Avenir Medium" charset="0"/>
              </a:rPr>
              <a:t> Automobile (Mechelen), …</a:t>
            </a:r>
            <a:br>
              <a:rPr lang="en" sz="24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en" sz="2400" dirty="0">
                <a:latin typeface="Avenir Medium" charset="0"/>
                <a:ea typeface="Avenir Medium" charset="0"/>
                <a:cs typeface="Avenir Medium" charset="0"/>
              </a:rPr>
              <a:t>                       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22B6-BB5E-4A83-BBC0-E3A72C0D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694" y="2336873"/>
            <a:ext cx="5415680" cy="422529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nl-NL" sz="3200" dirty="0"/>
              <a:t>Industrie is welkom:</a:t>
            </a:r>
          </a:p>
          <a:p>
            <a:pPr lvl="1"/>
            <a:r>
              <a:rPr lang="nl-NL" sz="3200" dirty="0"/>
              <a:t>Industrie/BBP = 16%</a:t>
            </a:r>
          </a:p>
          <a:p>
            <a:pPr lvl="1"/>
            <a:r>
              <a:rPr lang="nl-NL" sz="3200" dirty="0"/>
              <a:t>Niet duurzaam</a:t>
            </a:r>
          </a:p>
          <a:p>
            <a:r>
              <a:rPr lang="nl-NL" sz="3200" dirty="0"/>
              <a:t>Beleid</a:t>
            </a:r>
          </a:p>
          <a:p>
            <a:pPr lvl="1"/>
            <a:r>
              <a:rPr lang="nl-NL" sz="3200" dirty="0"/>
              <a:t>Versnel </a:t>
            </a:r>
            <a:r>
              <a:rPr lang="nl-NL" sz="3200" dirty="0" err="1"/>
              <a:t>reshoring</a:t>
            </a:r>
            <a:endParaRPr lang="nl-NL" sz="3200" dirty="0"/>
          </a:p>
          <a:p>
            <a:pPr lvl="1"/>
            <a:r>
              <a:rPr lang="nl-NL" sz="3200" dirty="0" err="1"/>
              <a:t>CFOs</a:t>
            </a:r>
            <a:r>
              <a:rPr lang="nl-NL" sz="3200" dirty="0"/>
              <a:t>: Bereken TCO</a:t>
            </a:r>
          </a:p>
          <a:p>
            <a:pPr lvl="1"/>
            <a:r>
              <a:rPr lang="nl-NL" sz="3200" dirty="0"/>
              <a:t>Industrieel beleid 4.0</a:t>
            </a:r>
          </a:p>
          <a:p>
            <a:pPr lvl="1"/>
            <a:r>
              <a:rPr lang="nl-NL" sz="3200" dirty="0"/>
              <a:t>Maatwerk: case </a:t>
            </a:r>
            <a:r>
              <a:rPr lang="nl-NL" sz="3200" dirty="0" err="1"/>
              <a:t>by</a:t>
            </a:r>
            <a:r>
              <a:rPr lang="nl-NL" sz="3200" dirty="0"/>
              <a:t> case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344</Words>
  <Application>Microsoft Macintosh PowerPoint</Application>
  <PresentationFormat>Breedbeeld</PresentationFormat>
  <Paragraphs>66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Avenir Medium</vt:lpstr>
      <vt:lpstr>Book Antiqua</vt:lpstr>
      <vt:lpstr>Helvetica</vt:lpstr>
      <vt:lpstr>Helvetica</vt:lpstr>
      <vt:lpstr>Trebuchet MS</vt:lpstr>
      <vt:lpstr>Berlin</vt:lpstr>
      <vt:lpstr>PowerPoint-presentatie</vt:lpstr>
      <vt:lpstr> Wereld hing af van China voor maskers </vt:lpstr>
      <vt:lpstr>EU-afhankelijkheid voor strategische producten</vt:lpstr>
      <vt:lpstr>From offshoring to reshoring</vt:lpstr>
      <vt:lpstr>10 redenen om te reshoren « Arbeidskosten versus TCO »</vt:lpstr>
      <vt:lpstr>Beleid in US &amp; UK</vt:lpstr>
      <vt:lpstr>   Mijn boodschap: breng industrie terug: NU!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Aernoudt</dc:creator>
  <cp:lastModifiedBy>Liesbeth Pyck</cp:lastModifiedBy>
  <cp:revision>51</cp:revision>
  <dcterms:created xsi:type="dcterms:W3CDTF">2020-12-27T10:36:20Z</dcterms:created>
  <dcterms:modified xsi:type="dcterms:W3CDTF">2023-03-16T14:07:58Z</dcterms:modified>
</cp:coreProperties>
</file>